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media/image1.wmf" ContentType="image/x-wmf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de-DE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de-DE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de-DE" sz="4400" spc="-1" strike="noStrike">
                <a:latin typeface="Arial"/>
              </a:rPr>
              <a:t>Format des Titeltextes durch Klicken bearbeiten</a:t>
            </a:r>
            <a:endParaRPr b="0" lang="de-DE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latin typeface="Arial"/>
              </a:rPr>
              <a:t>Format des Gliederungstextes durch Klicken bearbeiten</a:t>
            </a:r>
            <a:endParaRPr b="0" lang="de-DE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latin typeface="Arial"/>
              </a:rPr>
              <a:t>Zweite Gliederungsebene</a:t>
            </a:r>
            <a:endParaRPr b="0" lang="de-DE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latin typeface="Arial"/>
              </a:rPr>
              <a:t>Dritte Gliederungsebene</a:t>
            </a:r>
            <a:endParaRPr b="0" lang="de-DE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latin typeface="Arial"/>
              </a:rPr>
              <a:t>Vierte Gliederungsebene</a:t>
            </a:r>
            <a:endParaRPr b="0" lang="de-DE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Fünfte Gliederungsebene</a:t>
            </a:r>
            <a:endParaRPr b="0" lang="de-DE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Sechste Gliederungsebene</a:t>
            </a:r>
            <a:endParaRPr b="0" lang="de-DE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Siebte Gliederungsebene</a:t>
            </a:r>
            <a:endParaRPr b="0" lang="de-DE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de-DE" sz="4400" spc="-1" strike="noStrike">
                <a:latin typeface="Arial"/>
              </a:rPr>
              <a:t>Format des Titeltextes durch Klicken bearbeiten</a:t>
            </a:r>
            <a:endParaRPr b="0" lang="de-DE" sz="4400" spc="-1" strike="noStrike">
              <a:latin typeface="Arial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3200" spc="-1" strike="noStrike">
                <a:latin typeface="Arial"/>
              </a:rPr>
              <a:t>Format des Gliederungstextes durch Klicken bearbeiten</a:t>
            </a:r>
            <a:endParaRPr b="0" lang="de-DE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800" spc="-1" strike="noStrike">
                <a:latin typeface="Arial"/>
              </a:rPr>
              <a:t>Zweite Gliederungsebene</a:t>
            </a:r>
            <a:endParaRPr b="0" lang="de-DE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400" spc="-1" strike="noStrike">
                <a:latin typeface="Arial"/>
              </a:rPr>
              <a:t>Dritte Gliederungsebene</a:t>
            </a:r>
            <a:endParaRPr b="0" lang="de-DE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de-DE" sz="2000" spc="-1" strike="noStrike">
                <a:latin typeface="Arial"/>
              </a:rPr>
              <a:t>Vierte Gliederungsebene</a:t>
            </a:r>
            <a:endParaRPr b="0" lang="de-DE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Fünfte Gliederungsebene</a:t>
            </a:r>
            <a:endParaRPr b="0" lang="de-DE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Sechste Gliederungsebene</a:t>
            </a:r>
            <a:endParaRPr b="0" lang="de-DE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de-DE" sz="2000" spc="-1" strike="noStrike">
                <a:latin typeface="Arial"/>
              </a:rPr>
              <a:t>Siebte Gliederungsebene</a:t>
            </a:r>
            <a:endParaRPr b="0" lang="de-DE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hyperlink" Target="https://creativecommons.org/licenses/by-nc-nd/4.0/deed.de" TargetMode="External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1523880" y="1122480"/>
            <a:ext cx="9139320" cy="115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>
            <a:noAutofit/>
          </a:bodyPr>
          <a:p>
            <a:pPr algn="ctr">
              <a:lnSpc>
                <a:spcPct val="90000"/>
              </a:lnSpc>
              <a:buNone/>
            </a:pPr>
            <a:r>
              <a:rPr b="0" lang="de-DE" sz="6000" spc="-1" strike="noStrike">
                <a:solidFill>
                  <a:srgbClr val="000000"/>
                </a:solidFill>
                <a:latin typeface="Arial"/>
                <a:ea typeface="DejaVu Sans"/>
              </a:rPr>
              <a:t>„</a:t>
            </a:r>
            <a:r>
              <a:rPr b="0" lang="de-DE" sz="6000" spc="-1" strike="noStrike">
                <a:solidFill>
                  <a:srgbClr val="000000"/>
                </a:solidFill>
                <a:latin typeface="Arial"/>
                <a:ea typeface="DejaVu Sans"/>
              </a:rPr>
              <a:t>To balkoni“ – Der Balkon</a:t>
            </a:r>
            <a:endParaRPr b="0" lang="de-DE" sz="6000" spc="-1" strike="noStrike">
              <a:latin typeface="Arial"/>
            </a:endParaRPr>
          </a:p>
        </p:txBody>
      </p:sp>
      <p:sp>
        <p:nvSpPr>
          <p:cNvPr id="77" name="CustomShape 2"/>
          <p:cNvSpPr/>
          <p:nvPr/>
        </p:nvSpPr>
        <p:spPr>
          <a:xfrm>
            <a:off x="1219320" y="3165120"/>
            <a:ext cx="10296720" cy="27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 fontScale="85000"/>
          </a:bodyPr>
          <a:p>
            <a:pPr algn="ctr">
              <a:lnSpc>
                <a:spcPct val="90000"/>
              </a:lnSpc>
              <a:spcBef>
                <a:spcPts val="1001"/>
              </a:spcBef>
              <a:buNone/>
            </a:pPr>
            <a:r>
              <a:rPr b="0" lang="de-DE" sz="3300" spc="-1" strike="noStrike">
                <a:solidFill>
                  <a:srgbClr val="000000"/>
                </a:solidFill>
                <a:latin typeface="Arial"/>
                <a:ea typeface="DejaVu Sans"/>
              </a:rPr>
              <a:t>Ein Film von </a:t>
            </a:r>
            <a:r>
              <a:rPr b="0" lang="de-DE" sz="3300" spc="-1" strike="noStrike">
                <a:solidFill>
                  <a:srgbClr val="000000"/>
                </a:solidFill>
                <a:latin typeface="Arial"/>
                <a:ea typeface="Calibri"/>
              </a:rPr>
              <a:t>Chrysanthos Konstantinidis</a:t>
            </a:r>
            <a:endParaRPr b="0" lang="de-DE" sz="33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buNone/>
            </a:pPr>
            <a:r>
              <a:rPr b="0" lang="de-DE" sz="3300" spc="-1" strike="noStrike">
                <a:solidFill>
                  <a:srgbClr val="000000"/>
                </a:solidFill>
                <a:latin typeface="Arial"/>
                <a:ea typeface="Calibri"/>
              </a:rPr>
              <a:t>Athen 2018 (101 Min.)</a:t>
            </a:r>
            <a:endParaRPr b="0" lang="de-DE" sz="33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buNone/>
            </a:pPr>
            <a:r>
              <a:rPr b="0" lang="de-DE" sz="3300" spc="-1" strike="noStrike">
                <a:solidFill>
                  <a:srgbClr val="000000"/>
                </a:solidFill>
                <a:latin typeface="Arial"/>
                <a:ea typeface="DejaVu Sans"/>
              </a:rPr>
              <a:t>Für die Bildungsarbeit vom Regisseur gekürzte Fassung</a:t>
            </a:r>
            <a:endParaRPr b="0" lang="de-DE" sz="33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buNone/>
            </a:pPr>
            <a:r>
              <a:rPr b="0" lang="de-DE" sz="3300" spc="-1" strike="noStrike">
                <a:solidFill>
                  <a:srgbClr val="000000"/>
                </a:solidFill>
                <a:latin typeface="Arial"/>
                <a:ea typeface="DejaVu Sans"/>
              </a:rPr>
              <a:t>Athen 2020 (43 Min.)</a:t>
            </a:r>
            <a:endParaRPr b="0" lang="de-DE" sz="33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buNone/>
            </a:pPr>
            <a:endParaRPr b="0" lang="de-DE" sz="3300" spc="-1" strike="noStrike">
              <a:latin typeface="Arial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buNone/>
            </a:pPr>
            <a:r>
              <a:rPr b="0" lang="de-DE" sz="1600" spc="-1" strike="noStrike">
                <a:solidFill>
                  <a:srgbClr val="000000"/>
                </a:solidFill>
                <a:latin typeface="Arial"/>
                <a:ea typeface="Calibri"/>
              </a:rPr>
              <a:t>Gundula Caspary, Annette-von-Droste-Hülshoff-Gymnasium, Münster (NRW), 2022</a:t>
            </a:r>
            <a:endParaRPr b="0" lang="de-DE" sz="1600" spc="-1" strike="noStrike">
              <a:latin typeface="Arial"/>
            </a:endParaRPr>
          </a:p>
        </p:txBody>
      </p:sp>
      <p:pic>
        <p:nvPicPr>
          <p:cNvPr id="78" name="Grafik 1" descr=""/>
          <p:cNvPicPr/>
          <p:nvPr/>
        </p:nvPicPr>
        <p:blipFill>
          <a:blip r:embed="rId1"/>
          <a:stretch/>
        </p:blipFill>
        <p:spPr>
          <a:xfrm>
            <a:off x="10148760" y="175320"/>
            <a:ext cx="1662840" cy="11599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CustomShape 1"/>
          <p:cNvSpPr/>
          <p:nvPr/>
        </p:nvSpPr>
        <p:spPr>
          <a:xfrm>
            <a:off x="838080" y="365040"/>
            <a:ext cx="6575760" cy="13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  <a:buNone/>
            </a:pPr>
            <a:r>
              <a:rPr b="0" lang="de-DE" sz="4400" spc="-1" strike="noStrike">
                <a:solidFill>
                  <a:srgbClr val="000000"/>
                </a:solidFill>
                <a:latin typeface="Arial"/>
                <a:ea typeface="DejaVu Sans"/>
              </a:rPr>
              <a:t>Hinweise zum Film</a:t>
            </a:r>
            <a:endParaRPr b="0" lang="de-DE" sz="4400" spc="-1" strike="noStrike">
              <a:latin typeface="Arial"/>
            </a:endParaRPr>
          </a:p>
        </p:txBody>
      </p:sp>
      <p:sp>
        <p:nvSpPr>
          <p:cNvPr id="80" name="CustomShape 2"/>
          <p:cNvSpPr/>
          <p:nvPr/>
        </p:nvSpPr>
        <p:spPr>
          <a:xfrm>
            <a:off x="838080" y="1825560"/>
            <a:ext cx="10510920" cy="373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  <a:ea typeface="Calibri"/>
              </a:rPr>
              <a:t>Opfer und ihre Nachfahren erzählen Geschichte eines deutschen Wehrmachtsmassakers im Norden von Griechenland</a:t>
            </a:r>
            <a:endParaRPr b="0" lang="de-DE" sz="24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  <a:ea typeface="Calibri"/>
              </a:rPr>
              <a:t>Leiden beispielhaft für Geschichte von 132 griechischen Märtyrerdörfern (Märtyrerdorf = Dorf, in dem die deutsche Wehrmacht besonders schwere Kriegsverbrechen begangen hat)</a:t>
            </a:r>
            <a:endParaRPr b="0" lang="de-DE" sz="24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2400" spc="-1" strike="noStrike">
                <a:solidFill>
                  <a:srgbClr val="000000"/>
                </a:solidFill>
                <a:latin typeface="Arial"/>
                <a:ea typeface="Calibri"/>
              </a:rPr>
              <a:t>Ton teilweise schwer verständlich (teilweise frühe Aufnahmen auf Kassettenrekorder, viele Stimmen </a:t>
            </a:r>
            <a:r>
              <a:rPr b="0" lang="de-DE" sz="2400" spc="-1" strike="noStrike">
                <a:solidFill>
                  <a:srgbClr val="000000"/>
                </a:solidFill>
                <a:latin typeface="Wingdings"/>
                <a:ea typeface="Calibri"/>
              </a:rPr>
              <a:t></a:t>
            </a:r>
            <a:r>
              <a:rPr b="0" lang="de-DE" sz="2400" spc="-1" strike="noStrike">
                <a:solidFill>
                  <a:srgbClr val="000000"/>
                </a:solidFill>
                <a:latin typeface="Arial"/>
                <a:ea typeface="Calibri"/>
              </a:rPr>
              <a:t> „Chor der Trauernden“  </a:t>
            </a:r>
            <a:r>
              <a:rPr b="0" lang="de-DE" sz="2400" spc="-1" strike="noStrike">
                <a:solidFill>
                  <a:srgbClr val="000000"/>
                </a:solidFill>
                <a:latin typeface="Wingdings"/>
                <a:ea typeface="Calibri"/>
              </a:rPr>
              <a:t></a:t>
            </a:r>
            <a:r>
              <a:rPr b="0" lang="de-DE" sz="2400" spc="-1" strike="noStrike">
                <a:solidFill>
                  <a:srgbClr val="000000"/>
                </a:solidFill>
                <a:latin typeface="Arial"/>
                <a:ea typeface="Calibri"/>
              </a:rPr>
              <a:t> entscheidend: weniger Einzelpersonen als Gesamtschau</a:t>
            </a:r>
            <a:endParaRPr b="0" lang="de-DE" sz="24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de-DE" sz="2400" spc="-1" strike="noStrike">
              <a:latin typeface="Arial"/>
            </a:endParaRPr>
          </a:p>
        </p:txBody>
      </p:sp>
      <p:sp>
        <p:nvSpPr>
          <p:cNvPr id="81" name="CustomShape 3"/>
          <p:cNvSpPr/>
          <p:nvPr/>
        </p:nvSpPr>
        <p:spPr>
          <a:xfrm>
            <a:off x="1872720" y="6119280"/>
            <a:ext cx="8375400" cy="281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90000"/>
              </a:lnSpc>
              <a:spcBef>
                <a:spcPts val="1001"/>
              </a:spcBef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Arial"/>
                <a:ea typeface="Calibri"/>
              </a:rPr>
              <a:t>Gundula Caspary, Annette-von-Droste-Hülshoff-Gymnasium, Münster (NRW), 2022</a:t>
            </a:r>
            <a:endParaRPr b="0" lang="de-DE" sz="1400" spc="-1" strike="noStrike">
              <a:latin typeface="Arial"/>
            </a:endParaRPr>
          </a:p>
        </p:txBody>
      </p:sp>
      <p:sp>
        <p:nvSpPr>
          <p:cNvPr id="82" name="CustomShape 4"/>
          <p:cNvSpPr/>
          <p:nvPr/>
        </p:nvSpPr>
        <p:spPr>
          <a:xfrm>
            <a:off x="10911240" y="6180840"/>
            <a:ext cx="6908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2</a:t>
            </a:r>
            <a:endParaRPr b="0" lang="de-DE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CustomShape 1"/>
          <p:cNvSpPr/>
          <p:nvPr/>
        </p:nvSpPr>
        <p:spPr>
          <a:xfrm>
            <a:off x="838080" y="365040"/>
            <a:ext cx="10510920" cy="13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95000"/>
          </a:bodyPr>
          <a:p>
            <a:pPr>
              <a:lnSpc>
                <a:spcPct val="90000"/>
              </a:lnSpc>
              <a:buNone/>
            </a:pPr>
            <a:r>
              <a:rPr b="1" lang="de-DE" sz="4400" spc="-1" strike="noStrike">
                <a:solidFill>
                  <a:srgbClr val="000000"/>
                </a:solidFill>
                <a:latin typeface="Arial"/>
                <a:ea typeface="Calibri"/>
              </a:rPr>
              <a:t>Okkupation Griechenlands (1941-1944)</a:t>
            </a:r>
            <a:br>
              <a:rPr sz="4400"/>
            </a:br>
            <a:endParaRPr b="0" lang="de-DE" sz="4400" spc="-1" strike="noStrike">
              <a:latin typeface="Arial"/>
            </a:endParaRPr>
          </a:p>
        </p:txBody>
      </p:sp>
      <p:sp>
        <p:nvSpPr>
          <p:cNvPr id="84" name="CustomShape 2"/>
          <p:cNvSpPr/>
          <p:nvPr/>
        </p:nvSpPr>
        <p:spPr>
          <a:xfrm>
            <a:off x="838080" y="1099440"/>
            <a:ext cx="10510920" cy="5072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Oktober 1940: Italien greift GR an, wird aber von griech. Armee besiegt</a:t>
            </a:r>
            <a:endParaRPr b="0" lang="de-DE" sz="18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6. April 1941: dt. Wehrmacht marschiert in GR ein </a:t>
            </a:r>
            <a:r>
              <a:rPr b="0" lang="de-DE" sz="1800" spc="-1" strike="noStrike">
                <a:solidFill>
                  <a:srgbClr val="000000"/>
                </a:solidFill>
                <a:latin typeface="Wingdings"/>
                <a:ea typeface="Calibri"/>
              </a:rPr>
              <a:t></a:t>
            </a: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 Beginn der dt. Besatzungszeit</a:t>
            </a:r>
            <a:endParaRPr b="0" lang="de-DE" sz="18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23. April 1941: Kapitulation der griechischen Streitkräfte</a:t>
            </a:r>
            <a:endParaRPr b="0" lang="de-DE" sz="18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Aufteilung des Landes in drei Besatzungszonen (Deutschland, Bulgarien und Italien) </a:t>
            </a:r>
            <a:r>
              <a:rPr b="0" lang="de-DE" sz="1800" spc="-1" strike="noStrike">
                <a:solidFill>
                  <a:srgbClr val="000000"/>
                </a:solidFill>
                <a:latin typeface="Wingdings"/>
                <a:ea typeface="Calibri"/>
              </a:rPr>
              <a:t></a:t>
            </a: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 starke Ausbeutung, am stärksten von Deutschland</a:t>
            </a:r>
            <a:endParaRPr b="0" lang="de-DE" sz="18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Einsatz griechischer Regierungen, die mit den Besatzungsmächten kollaborierten</a:t>
            </a:r>
            <a:endParaRPr b="0" lang="de-DE" sz="18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Widerstand durch politisch linke und nationalistische Partisanengruppen</a:t>
            </a:r>
            <a:endParaRPr b="0" lang="de-DE" sz="18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September 1943: Waffenstillstand Italiens mit Alliierten </a:t>
            </a:r>
            <a:r>
              <a:rPr b="0" lang="de-DE" sz="1800" spc="-1" strike="noStrike">
                <a:solidFill>
                  <a:srgbClr val="000000"/>
                </a:solidFill>
                <a:latin typeface="Wingdings"/>
                <a:ea typeface="Calibri"/>
              </a:rPr>
              <a:t></a:t>
            </a: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 italienische Besatzungszone wird Teil der deutschen Besatzungszone; Entwaffnung der italienischen Soldaten</a:t>
            </a:r>
            <a:endParaRPr b="0" lang="de-DE" sz="18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ab Oktober 1944: Rückzug der Wehrmacht aus GR </a:t>
            </a:r>
            <a:r>
              <a:rPr b="0" lang="de-DE" sz="1800" spc="-1" strike="noStrike">
                <a:solidFill>
                  <a:srgbClr val="000000"/>
                </a:solidFill>
                <a:latin typeface="Wingdings"/>
                <a:ea typeface="Calibri"/>
              </a:rPr>
              <a:t></a:t>
            </a: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 Beginn eines blutigen Bürgerkrieges in GR</a:t>
            </a:r>
            <a:endParaRPr b="0" lang="de-DE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de-DE" sz="1800" spc="-1" strike="noStrike">
              <a:latin typeface="Arial"/>
            </a:endParaRPr>
          </a:p>
        </p:txBody>
      </p:sp>
      <p:sp>
        <p:nvSpPr>
          <p:cNvPr id="85" name="CustomShape 3"/>
          <p:cNvSpPr/>
          <p:nvPr/>
        </p:nvSpPr>
        <p:spPr>
          <a:xfrm>
            <a:off x="1872720" y="6119280"/>
            <a:ext cx="8375400" cy="30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90000"/>
              </a:lnSpc>
              <a:spcBef>
                <a:spcPts val="1001"/>
              </a:spcBef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Arial"/>
                <a:ea typeface="Calibri"/>
              </a:rPr>
              <a:t>Gundula Caspary, Annette-von-Droste-Hülshoff-Gymnasium, Münster (NRW), </a:t>
            </a:r>
            <a:r>
              <a:rPr b="0" lang="de-DE" sz="1600" spc="-1" strike="noStrike">
                <a:solidFill>
                  <a:srgbClr val="000000"/>
                </a:solidFill>
                <a:latin typeface="Arial"/>
                <a:ea typeface="Calibri"/>
              </a:rPr>
              <a:t>2022</a:t>
            </a:r>
            <a:endParaRPr b="0" lang="de-DE" sz="1600" spc="-1" strike="noStrike">
              <a:latin typeface="Arial"/>
            </a:endParaRPr>
          </a:p>
        </p:txBody>
      </p:sp>
      <p:sp>
        <p:nvSpPr>
          <p:cNvPr id="86" name="CustomShape 4"/>
          <p:cNvSpPr/>
          <p:nvPr/>
        </p:nvSpPr>
        <p:spPr>
          <a:xfrm>
            <a:off x="10911240" y="6180840"/>
            <a:ext cx="6908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3</a:t>
            </a:r>
            <a:endParaRPr b="0" lang="de-DE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CustomShape 1"/>
          <p:cNvSpPr/>
          <p:nvPr/>
        </p:nvSpPr>
        <p:spPr>
          <a:xfrm>
            <a:off x="838080" y="358200"/>
            <a:ext cx="10510920" cy="1206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 fontScale="92000"/>
          </a:bodyPr>
          <a:p>
            <a:pPr>
              <a:lnSpc>
                <a:spcPct val="90000"/>
              </a:lnSpc>
              <a:buNone/>
            </a:pPr>
            <a:r>
              <a:rPr b="0" lang="de-DE" sz="4400" spc="-1" strike="noStrike">
                <a:solidFill>
                  <a:srgbClr val="000000"/>
                </a:solidFill>
                <a:latin typeface="Arial"/>
                <a:ea typeface="Calibri"/>
              </a:rPr>
              <a:t>Folgen der Besatzung für Griechenland und seine Bewohner</a:t>
            </a:r>
            <a:endParaRPr b="0" lang="de-DE" sz="4400" spc="-1" strike="noStrike">
              <a:latin typeface="Arial"/>
            </a:endParaRPr>
          </a:p>
        </p:txBody>
      </p:sp>
      <p:sp>
        <p:nvSpPr>
          <p:cNvPr id="88" name="CustomShape 2"/>
          <p:cNvSpPr/>
          <p:nvPr/>
        </p:nvSpPr>
        <p:spPr>
          <a:xfrm>
            <a:off x="838080" y="1825560"/>
            <a:ext cx="10510920" cy="4346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Hungerkatastrophe</a:t>
            </a:r>
            <a:endParaRPr b="0" lang="de-DE" sz="18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brutales Vorgehen der Wehrmacht und der SS gegen Zivilbevölkerung</a:t>
            </a:r>
            <a:endParaRPr b="0" lang="de-DE" sz="18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exzessive Geiselerschießungen unschuldiger Zivilisten als sogenannte Vergeltungsaktionen </a:t>
            </a:r>
            <a:r>
              <a:rPr b="0" lang="de-DE" sz="1800" spc="-1" strike="noStrike">
                <a:solidFill>
                  <a:srgbClr val="000000"/>
                </a:solidFill>
                <a:latin typeface="Wingdings"/>
                <a:ea typeface="Calibri"/>
              </a:rPr>
              <a:t></a:t>
            </a: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  Auslöschung ganzer Dörfer</a:t>
            </a:r>
            <a:endParaRPr b="0" lang="de-DE" sz="18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Deportation und Ermordung griechischer Juden; über 60.000 griechische Jüdinnen und Juden wurden in die Vernichtungslager nach Polen deportiert, die meisten aus Thessaloniki („Jerusalem des Balkans“)</a:t>
            </a:r>
            <a:endParaRPr b="0" lang="de-DE" sz="18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Zerstörung der griechischen Infrastruktur (mit Folgen bis in die Gegenwart)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89" name="CustomShape 3"/>
          <p:cNvSpPr/>
          <p:nvPr/>
        </p:nvSpPr>
        <p:spPr>
          <a:xfrm>
            <a:off x="1872720" y="6119280"/>
            <a:ext cx="8375400" cy="30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90000"/>
              </a:lnSpc>
              <a:spcBef>
                <a:spcPts val="1001"/>
              </a:spcBef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Arial"/>
                <a:ea typeface="Calibri"/>
              </a:rPr>
              <a:t>Gundula Caspary, Annette-von-Droste-Hülshoff-Gymnasium, Münster (NRW),</a:t>
            </a:r>
            <a:r>
              <a:rPr b="0" lang="de-DE" sz="1600" spc="-1" strike="noStrike">
                <a:solidFill>
                  <a:srgbClr val="000000"/>
                </a:solidFill>
                <a:latin typeface="Arial"/>
                <a:ea typeface="Calibri"/>
              </a:rPr>
              <a:t> 2022</a:t>
            </a:r>
            <a:endParaRPr b="0" lang="de-DE" sz="1600" spc="-1" strike="noStrike">
              <a:latin typeface="Arial"/>
            </a:endParaRPr>
          </a:p>
        </p:txBody>
      </p:sp>
      <p:sp>
        <p:nvSpPr>
          <p:cNvPr id="90" name="CustomShape 4"/>
          <p:cNvSpPr/>
          <p:nvPr/>
        </p:nvSpPr>
        <p:spPr>
          <a:xfrm>
            <a:off x="10911240" y="6180840"/>
            <a:ext cx="6908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4</a:t>
            </a:r>
            <a:endParaRPr b="0" lang="de-DE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838080" y="365040"/>
            <a:ext cx="10510920" cy="139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>
              <a:lnSpc>
                <a:spcPct val="90000"/>
              </a:lnSpc>
              <a:buNone/>
            </a:pPr>
            <a:r>
              <a:rPr b="0" lang="de-DE" sz="4400" spc="-1" strike="noStrike">
                <a:solidFill>
                  <a:srgbClr val="000000"/>
                </a:solidFill>
                <a:latin typeface="Arial"/>
                <a:ea typeface="Calibri"/>
              </a:rPr>
              <a:t>Verweigerung und Desertieren von deutschen Soldaten</a:t>
            </a:r>
            <a:endParaRPr b="0" lang="de-DE" sz="4400" spc="-1" strike="noStrike">
              <a:latin typeface="Arial"/>
            </a:endParaRPr>
          </a:p>
        </p:txBody>
      </p:sp>
      <p:sp>
        <p:nvSpPr>
          <p:cNvPr id="92" name="CustomShape 2"/>
          <p:cNvSpPr/>
          <p:nvPr/>
        </p:nvSpPr>
        <p:spPr>
          <a:xfrm>
            <a:off x="937440" y="2004120"/>
            <a:ext cx="10411920" cy="416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wenige Beispiele von Befehlsverweigerung, z.B. Karl Schumacher in Lyngiades</a:t>
            </a:r>
            <a:endParaRPr b="0" lang="de-DE" sz="18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teilweise Unterstützungen des griechischen Widerstands, z.B. durch Sabotageaktionen, Weitergabe von Informationen über bevorstehende Angriffe oder Massaker, Verbreitung von Flugblättern an deutsche Soldaten</a:t>
            </a:r>
            <a:endParaRPr b="0" lang="de-DE" sz="18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Beispiele von Deserteuren, die zu Partisanen oder linker Gruppierung ELAS überliefen (ca. mehrere hundert Deserteure)</a:t>
            </a:r>
            <a:endParaRPr b="0" lang="de-DE" sz="1800" spc="-1" strike="noStrike">
              <a:latin typeface="Arial"/>
            </a:endParaRPr>
          </a:p>
        </p:txBody>
      </p:sp>
      <p:sp>
        <p:nvSpPr>
          <p:cNvPr id="93" name="CustomShape 3"/>
          <p:cNvSpPr/>
          <p:nvPr/>
        </p:nvSpPr>
        <p:spPr>
          <a:xfrm>
            <a:off x="1872720" y="6119280"/>
            <a:ext cx="8375400" cy="30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90000"/>
              </a:lnSpc>
              <a:spcBef>
                <a:spcPts val="1001"/>
              </a:spcBef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Arial"/>
                <a:ea typeface="Calibri"/>
              </a:rPr>
              <a:t>Gundula Caspary, Annette-von-Droste-Hülshoff-Gymnasium, Münster (NRW),</a:t>
            </a:r>
            <a:r>
              <a:rPr b="0" lang="de-DE" sz="1600" spc="-1" strike="noStrike">
                <a:solidFill>
                  <a:srgbClr val="000000"/>
                </a:solidFill>
                <a:latin typeface="Arial"/>
                <a:ea typeface="Calibri"/>
              </a:rPr>
              <a:t> 2022</a:t>
            </a:r>
            <a:endParaRPr b="0" lang="de-DE" sz="1600" spc="-1" strike="noStrike">
              <a:latin typeface="Arial"/>
            </a:endParaRPr>
          </a:p>
        </p:txBody>
      </p:sp>
      <p:sp>
        <p:nvSpPr>
          <p:cNvPr id="94" name="CustomShape 4"/>
          <p:cNvSpPr/>
          <p:nvPr/>
        </p:nvSpPr>
        <p:spPr>
          <a:xfrm>
            <a:off x="10911240" y="6180840"/>
            <a:ext cx="6908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5</a:t>
            </a:r>
            <a:endParaRPr b="0" lang="de-DE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ustomShape 1"/>
          <p:cNvSpPr/>
          <p:nvPr/>
        </p:nvSpPr>
        <p:spPr>
          <a:xfrm>
            <a:off x="838080" y="365040"/>
            <a:ext cx="10510920" cy="13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  <a:buNone/>
            </a:pPr>
            <a:r>
              <a:rPr b="0" lang="de-DE" sz="4400" spc="-1" strike="noStrike">
                <a:solidFill>
                  <a:srgbClr val="000000"/>
                </a:solidFill>
                <a:latin typeface="Arial"/>
                <a:ea typeface="Calibri"/>
              </a:rPr>
              <a:t>Die Vernichtung des Dorfes Lyngiades am 3. Oktober 1943 </a:t>
            </a:r>
            <a:endParaRPr b="0" lang="de-DE" sz="4400" spc="-1" strike="noStrike">
              <a:latin typeface="Arial"/>
            </a:endParaRPr>
          </a:p>
        </p:txBody>
      </p:sp>
      <p:sp>
        <p:nvSpPr>
          <p:cNvPr id="96" name="CustomShape 2"/>
          <p:cNvSpPr/>
          <p:nvPr/>
        </p:nvSpPr>
        <p:spPr>
          <a:xfrm>
            <a:off x="739080" y="1825560"/>
            <a:ext cx="10609920" cy="447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 </a:t>
            </a: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Beispiel für deutsche Kriegsverbrechen an der griechischen Zivilbevölkerung</a:t>
            </a:r>
            <a:endParaRPr b="0" lang="de-DE" sz="18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13.10.1943 Überfall auf das Dorf Lyngiades durch ca. 100 deutsche Gebirgsjäger</a:t>
            </a:r>
            <a:endParaRPr b="0" lang="de-DE" sz="18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Ermordung von 82 Frauen, Männern, Greisen und Kindern als Vergeltungs/- bzw. sog. „Sühnemaßnahme“ für die Ermordung von Josef Salminger (Regimentskommandeurs der Gebirgsjäger)  durch Partisanen</a:t>
            </a:r>
            <a:endParaRPr b="0" lang="de-DE" sz="18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Plünderungen, In-Brand-Setzung aller Häuser bis auf die Kirche und die Schule</a:t>
            </a:r>
            <a:endParaRPr b="0" lang="de-DE" sz="18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nur fünf Überlebende vor Ort, andere Überlebende, die am Tag nicht vor Ort waren</a:t>
            </a:r>
            <a:endParaRPr b="0" lang="de-DE" sz="18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Wiederaufbau des Dorfes aus eigener Kraft,  ohne Wiederaufbauhilfe aus Deutschland</a:t>
            </a:r>
            <a:endParaRPr b="0" lang="de-DE" sz="18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endParaRPr b="0" lang="de-DE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de-DE" sz="1800" spc="-1" strike="noStrike">
              <a:latin typeface="Arial"/>
            </a:endParaRPr>
          </a:p>
        </p:txBody>
      </p:sp>
      <p:sp>
        <p:nvSpPr>
          <p:cNvPr id="97" name="CustomShape 3"/>
          <p:cNvSpPr/>
          <p:nvPr/>
        </p:nvSpPr>
        <p:spPr>
          <a:xfrm>
            <a:off x="1872720" y="6119280"/>
            <a:ext cx="8375400" cy="30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90000"/>
              </a:lnSpc>
              <a:spcBef>
                <a:spcPts val="1001"/>
              </a:spcBef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Arial"/>
                <a:ea typeface="Calibri"/>
              </a:rPr>
              <a:t>Gundula Caspary, Annette-von-Droste-Hülshoff -Gymnasium, Münster (NRW),</a:t>
            </a:r>
            <a:r>
              <a:rPr b="0" lang="de-DE" sz="1600" spc="-1" strike="noStrike">
                <a:solidFill>
                  <a:srgbClr val="000000"/>
                </a:solidFill>
                <a:latin typeface="Arial"/>
                <a:ea typeface="Calibri"/>
              </a:rPr>
              <a:t> 2022</a:t>
            </a:r>
            <a:endParaRPr b="0" lang="de-DE" sz="1600" spc="-1" strike="noStrike">
              <a:latin typeface="Arial"/>
            </a:endParaRPr>
          </a:p>
        </p:txBody>
      </p:sp>
      <p:sp>
        <p:nvSpPr>
          <p:cNvPr id="98" name="CustomShape 4"/>
          <p:cNvSpPr/>
          <p:nvPr/>
        </p:nvSpPr>
        <p:spPr>
          <a:xfrm>
            <a:off x="10911240" y="6180840"/>
            <a:ext cx="6908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6</a:t>
            </a:r>
            <a:endParaRPr b="0" lang="de-DE" sz="1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CustomShape 5"/>
          <p:cNvSpPr/>
          <p:nvPr/>
        </p:nvSpPr>
        <p:spPr>
          <a:xfrm>
            <a:off x="838080" y="365040"/>
            <a:ext cx="10510920" cy="1320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  <a:buNone/>
            </a:pPr>
            <a:r>
              <a:rPr b="0" lang="de-DE" sz="4400" spc="-1" strike="noStrike">
                <a:solidFill>
                  <a:srgbClr val="000000"/>
                </a:solidFill>
                <a:latin typeface="Arial"/>
                <a:ea typeface="Calibri"/>
              </a:rPr>
              <a:t>Die Vernichtung des Dorfes Lyngiades am 3. Oktober 1943 </a:t>
            </a:r>
            <a:endParaRPr b="0" lang="de-DE" sz="4400" spc="-1" strike="noStrike">
              <a:latin typeface="Arial"/>
            </a:endParaRPr>
          </a:p>
        </p:txBody>
      </p:sp>
      <p:sp>
        <p:nvSpPr>
          <p:cNvPr id="100" name="CustomShape 6"/>
          <p:cNvSpPr/>
          <p:nvPr/>
        </p:nvSpPr>
        <p:spPr>
          <a:xfrm>
            <a:off x="739080" y="1825560"/>
            <a:ext cx="10609920" cy="447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rmAutofit/>
          </a:bodyPr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Calibri"/>
              </a:rPr>
              <a:t>kein deutscher Soldat wurde für die Verbrechen in Lyngiades bestraft; Befehlshaber der Aktion, Walter von Stettner, überlebte den Krieg nicht; politsch verantwortlich: General Hubert Lanz, der „schonungslose Vergeltungsaktion“ für Tod Salmingers durch Partisanen befohlen hatte (in den Nürnberger Prozessen verurteilt, 1952 begnadigt)</a:t>
            </a:r>
            <a:endParaRPr b="0" lang="de-DE" sz="18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endParaRPr b="0" lang="de-DE" sz="18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endParaRPr b="0" lang="de-DE" sz="18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endParaRPr b="0" lang="de-DE" sz="1800" spc="-1" strike="noStrike">
              <a:latin typeface="Arial"/>
            </a:endParaRPr>
          </a:p>
          <a:p>
            <a:r>
              <a:rPr b="0" lang="de-DE" sz="1400" spc="-1" strike="noStrike">
                <a:solidFill>
                  <a:srgbClr val="000000"/>
                </a:solidFill>
                <a:latin typeface="Arial"/>
                <a:ea typeface="Calibri"/>
              </a:rPr>
              <a:t>CC-Lizenz    </a:t>
            </a:r>
            <a:endParaRPr b="0" lang="de-DE" sz="1400" spc="-1" strike="noStrike">
              <a:latin typeface="Arial"/>
            </a:endParaRPr>
          </a:p>
          <a:p>
            <a:r>
              <a:rPr b="0" lang="de-DE" sz="1400" spc="-1" strike="noStrike">
                <a:solidFill>
                  <a:srgbClr val="000000"/>
                </a:solidFill>
                <a:latin typeface="Arial"/>
                <a:ea typeface="Calibri"/>
                <a:hlinkClick r:id="rId1"/>
              </a:rPr>
              <a:t>Dieser Text darf bei Nennung des Autors ohne Bearbeitung/Veränderung und nur zu nicht-kommerziellen Zwecken verbreitet werden.</a:t>
            </a:r>
            <a:r>
              <a:rPr b="0" lang="de-DE" sz="1400" spc="-1" strike="noStrike">
                <a:solidFill>
                  <a:srgbClr val="000000"/>
                </a:solidFill>
                <a:latin typeface="Arial"/>
                <a:ea typeface="Calibri"/>
              </a:rPr>
              <a:t> </a:t>
            </a:r>
            <a:endParaRPr b="0" lang="de-DE" sz="14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endParaRPr b="0" lang="de-DE" sz="14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endParaRPr b="0" lang="de-DE" sz="18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endParaRPr b="0" lang="de-DE" sz="1800" spc="-1" strike="noStrike">
              <a:latin typeface="Arial"/>
            </a:endParaRPr>
          </a:p>
          <a:p>
            <a:pPr marL="228600" indent="-224640">
              <a:lnSpc>
                <a:spcPct val="107000"/>
              </a:lnSpc>
              <a:spcBef>
                <a:spcPts val="1001"/>
              </a:spcBef>
              <a:spcAft>
                <a:spcPts val="799"/>
              </a:spcAft>
              <a:buClr>
                <a:srgbClr val="000000"/>
              </a:buClr>
              <a:buFont typeface="Arial"/>
              <a:buChar char="•"/>
            </a:pPr>
            <a:endParaRPr b="0" lang="de-DE" sz="1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buNone/>
            </a:pPr>
            <a:endParaRPr b="0" lang="de-DE" sz="1800" spc="-1" strike="noStrike">
              <a:latin typeface="Arial"/>
            </a:endParaRPr>
          </a:p>
        </p:txBody>
      </p:sp>
      <p:sp>
        <p:nvSpPr>
          <p:cNvPr id="101" name="CustomShape 7"/>
          <p:cNvSpPr/>
          <p:nvPr/>
        </p:nvSpPr>
        <p:spPr>
          <a:xfrm>
            <a:off x="1872720" y="6119280"/>
            <a:ext cx="8375400" cy="30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>
              <a:lnSpc>
                <a:spcPct val="90000"/>
              </a:lnSpc>
              <a:spcBef>
                <a:spcPts val="1001"/>
              </a:spcBef>
              <a:buNone/>
            </a:pPr>
            <a:r>
              <a:rPr b="0" lang="de-DE" sz="1400" spc="-1" strike="noStrike">
                <a:solidFill>
                  <a:srgbClr val="000000"/>
                </a:solidFill>
                <a:latin typeface="Arial"/>
                <a:ea typeface="Calibri"/>
              </a:rPr>
              <a:t>Gundula Caspary, Annette-von-Droste-Hülshoff -Gymnasium, Münster (NRW),</a:t>
            </a:r>
            <a:r>
              <a:rPr b="0" lang="de-DE" sz="1600" spc="-1" strike="noStrike">
                <a:solidFill>
                  <a:srgbClr val="000000"/>
                </a:solidFill>
                <a:latin typeface="Arial"/>
                <a:ea typeface="Calibri"/>
              </a:rPr>
              <a:t> 2022</a:t>
            </a:r>
            <a:endParaRPr b="0" lang="de-DE" sz="1600" spc="-1" strike="noStrike">
              <a:latin typeface="Arial"/>
            </a:endParaRPr>
          </a:p>
        </p:txBody>
      </p:sp>
      <p:sp>
        <p:nvSpPr>
          <p:cNvPr id="102" name="CustomShape 8"/>
          <p:cNvSpPr/>
          <p:nvPr/>
        </p:nvSpPr>
        <p:spPr>
          <a:xfrm>
            <a:off x="10911240" y="6180840"/>
            <a:ext cx="690840" cy="363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  <a:buNone/>
            </a:pPr>
            <a:r>
              <a:rPr b="0" lang="de-DE" sz="1800" spc="-1" strike="noStrike">
                <a:solidFill>
                  <a:srgbClr val="000000"/>
                </a:solidFill>
                <a:latin typeface="Arial"/>
                <a:ea typeface="DejaVu Sans"/>
              </a:rPr>
              <a:t>7</a:t>
            </a:r>
            <a:endParaRPr b="0" lang="de-DE" sz="1800" spc="-1" strike="noStrike">
              <a:latin typeface="Arial"/>
            </a:endParaRPr>
          </a:p>
        </p:txBody>
      </p:sp>
      <p:pic>
        <p:nvPicPr>
          <p:cNvPr id="103" name="" descr=""/>
          <p:cNvPicPr/>
          <p:nvPr/>
        </p:nvPicPr>
        <p:blipFill>
          <a:blip r:embed="rId2"/>
          <a:stretch/>
        </p:blipFill>
        <p:spPr>
          <a:xfrm>
            <a:off x="1808640" y="4363920"/>
            <a:ext cx="1620000" cy="556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</TotalTime>
  <Application>LibreOffice/7.3.6.2$Windows_X86_64 LibreOffice_project/c28ca90fd6e1a19e189fc16c05f8f8924961e12e</Application>
  <AppVersion>15.0000</AppVersion>
  <Words>574</Words>
  <Paragraphs>48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2022-01-17T08:45:08Z</dcterms:created>
  <dc:creator>Caspary, Gundula</dc:creator>
  <dc:description/>
  <dc:language>de-DE</dc:language>
  <cp:lastModifiedBy/>
  <dcterms:modified xsi:type="dcterms:W3CDTF">2023-10-19T17:21:23Z</dcterms:modified>
  <cp:revision>28</cp:revision>
  <dc:subject/>
  <dc:title>„To balkoni“ – Der Balkon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HiddenSlides">
    <vt:i4>0</vt:i4>
  </property>
  <property fmtid="{D5CDD505-2E9C-101B-9397-08002B2CF9AE}" pid="3" name="HyperlinksChanged">
    <vt:bool>0</vt:bool>
  </property>
  <property fmtid="{D5CDD505-2E9C-101B-9397-08002B2CF9AE}" pid="4" name="LinksUpToDate">
    <vt:bool>0</vt:bool>
  </property>
  <property fmtid="{D5CDD505-2E9C-101B-9397-08002B2CF9AE}" pid="5" name="MMClips">
    <vt:i4>0</vt:i4>
  </property>
  <property fmtid="{D5CDD505-2E9C-101B-9397-08002B2CF9AE}" pid="6" name="Notes">
    <vt:i4>0</vt:i4>
  </property>
  <property fmtid="{D5CDD505-2E9C-101B-9397-08002B2CF9AE}" pid="7" name="PresentationFormat">
    <vt:lpwstr>Breitbild</vt:lpwstr>
  </property>
  <property fmtid="{D5CDD505-2E9C-101B-9397-08002B2CF9AE}" pid="8" name="ScaleCrop">
    <vt:bool>0</vt:bool>
  </property>
  <property fmtid="{D5CDD505-2E9C-101B-9397-08002B2CF9AE}" pid="9" name="ShareDoc">
    <vt:bool>0</vt:bool>
  </property>
  <property fmtid="{D5CDD505-2E9C-101B-9397-08002B2CF9AE}" pid="10" name="Slides">
    <vt:i4>6</vt:i4>
  </property>
</Properties>
</file>